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8" r:id="rId3"/>
    <p:sldId id="475" r:id="rId4"/>
    <p:sldId id="539" r:id="rId5"/>
    <p:sldId id="273" r:id="rId6"/>
    <p:sldId id="545" r:id="rId7"/>
    <p:sldId id="529" r:id="rId8"/>
    <p:sldId id="541" r:id="rId9"/>
  </p:sldIdLst>
  <p:sldSz cx="9144000" cy="6858000" type="screen4x3"/>
  <p:notesSz cx="68580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44"/>
    <a:srgbClr val="00CC00"/>
    <a:srgbClr val="0033CC"/>
    <a:srgbClr val="993300"/>
    <a:srgbClr val="4F9C30"/>
    <a:srgbClr val="FF3B7C"/>
    <a:srgbClr val="EC3337"/>
    <a:srgbClr val="8FBCFF"/>
    <a:srgbClr val="DA82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77-4252-9FDE-457AA5CD6B24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A77-4252-9FDE-457AA5CD6B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77-4252-9FDE-457AA5CD6B24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A77-4252-9FDE-457AA5CD6B24}"/>
              </c:ext>
            </c:extLst>
          </c:dPt>
          <c:dLbls>
            <c:dLbl>
              <c:idx val="0"/>
              <c:layout>
                <c:manualLayout>
                  <c:x val="-3.7793419778754757E-2"/>
                  <c:y val="-7.87752414171686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4832E6-0B6E-4D27-BC9C-7A5075AE5453}" type="VALUE">
                      <a:rPr lang="en-US">
                        <a:solidFill>
                          <a:srgbClr val="0070C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aseline="0" dirty="0">
                      <a:solidFill>
                        <a:srgbClr val="0070C0"/>
                      </a:solidFill>
                    </a:endParaRPr>
                  </a:p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5D04A83-2E00-41CE-9E0D-9A0EDEA4123C}" type="PERCENTAGE">
                      <a:rPr lang="en-US">
                        <a:solidFill>
                          <a:srgbClr val="0070C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A77-4252-9FDE-457AA5CD6B24}"/>
                </c:ext>
              </c:extLst>
            </c:dLbl>
            <c:dLbl>
              <c:idx val="1"/>
              <c:layout>
                <c:manualLayout>
                  <c:x val="2.8345064834065941E-2"/>
                  <c:y val="7.3523558656024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8C8302-1D96-480A-8CE3-742588FCA780}" type="VALUE">
                      <a:rPr lang="en-US">
                        <a:solidFill>
                          <a:srgbClr val="C0000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aseline="0" dirty="0">
                      <a:solidFill>
                        <a:srgbClr val="C00000"/>
                      </a:solidFill>
                    </a:endParaRPr>
                  </a:p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CB16B78-87E3-45F5-A342-792524427011}" type="PERCENTAGE">
                      <a:rPr lang="en-US">
                        <a:solidFill>
                          <a:srgbClr val="C0000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A77-4252-9FDE-457AA5CD6B2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Anket Dolduranlar</c:v>
                </c:pt>
                <c:pt idx="1">
                  <c:v>Anket Doldurmayanlar</c:v>
                </c:pt>
              </c:strCache>
            </c:strRef>
          </c:cat>
          <c:val>
            <c:numRef>
              <c:f>Sayfa1!$B$2:$B$5</c:f>
              <c:numCache>
                <c:formatCode>#,##0</c:formatCode>
                <c:ptCount val="4"/>
                <c:pt idx="0">
                  <c:v>708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77-4252-9FDE-457AA5CD6B2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86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extLst>
              <c:ext xmlns:c16="http://schemas.microsoft.com/office/drawing/2014/chart" uri="{C3380CC4-5D6E-409C-BE32-E72D297353CC}">
                <c16:uniqueId val="{00000000-A2FC-4423-8C09-87E344CB9810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1-A2FC-4423-8C09-87E344CB9810}"/>
              </c:ext>
            </c:extLst>
          </c:dPt>
          <c:dPt>
            <c:idx val="3"/>
            <c:bubble3D val="0"/>
            <c:explosion val="9"/>
            <c:extLst>
              <c:ext xmlns:c16="http://schemas.microsoft.com/office/drawing/2014/chart" uri="{C3380CC4-5D6E-409C-BE32-E72D297353CC}">
                <c16:uniqueId val="{00000002-A2FC-4423-8C09-87E344CB981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Erkekler</c:v>
                </c:pt>
                <c:pt idx="1">
                  <c:v>Kızlar</c:v>
                </c:pt>
              </c:strCache>
            </c:strRef>
          </c:cat>
          <c:val>
            <c:numRef>
              <c:f>Sayfa1!$B$2:$B$5</c:f>
              <c:numCache>
                <c:formatCode>#,##0.00</c:formatCode>
                <c:ptCount val="4"/>
                <c:pt idx="0">
                  <c:v>201</c:v>
                </c:pt>
                <c:pt idx="1">
                  <c:v>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FC-4423-8C09-87E344CB98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716005186240146"/>
          <c:y val="0.45073543395720045"/>
          <c:w val="0.20519364562157366"/>
          <c:h val="0.24064320061476024"/>
        </c:manualLayout>
      </c:layout>
      <c:overlay val="0"/>
      <c:spPr>
        <a:noFill/>
      </c:spPr>
      <c:txPr>
        <a:bodyPr/>
        <a:lstStyle/>
        <a:p>
          <a:pPr>
            <a:defRPr sz="2400">
              <a:solidFill>
                <a:srgbClr val="C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hPercent val="110"/>
      <c:rotY val="90"/>
      <c:depthPercent val="140"/>
      <c:rAngAx val="0"/>
      <c:perspective val="20"/>
    </c:view3D>
    <c:floor>
      <c:thickness val="0"/>
    </c:floor>
    <c:side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sideWall>
    <c:back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backWall>
    <c:plotArea>
      <c:layout>
        <c:manualLayout>
          <c:layoutTarget val="inner"/>
          <c:xMode val="edge"/>
          <c:yMode val="edge"/>
          <c:x val="8.7191358024691357E-2"/>
          <c:y val="9.3366207368465015E-2"/>
          <c:w val="0.8842592592592593"/>
          <c:h val="0.855358075176487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/>
          </c:spPr>
          <c:explosion val="9"/>
          <c:dLbls>
            <c:dLbl>
              <c:idx val="0"/>
              <c:layout>
                <c:manualLayout>
                  <c:x val="0.20370370370370369"/>
                  <c:y val="-3.928445725252283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B-40E1-B9F3-632D64DFD3C8}"/>
                </c:ext>
              </c:extLst>
            </c:dLbl>
            <c:dLbl>
              <c:idx val="1"/>
              <c:layout>
                <c:manualLayout>
                  <c:x val="0"/>
                  <c:y val="5.892668587878425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3B-40E1-B9F3-632D64DFD3C8}"/>
                </c:ext>
              </c:extLst>
            </c:dLbl>
            <c:dLbl>
              <c:idx val="2"/>
              <c:layout>
                <c:manualLayout>
                  <c:x val="-2.7777777777777807E-2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3B-40E1-B9F3-632D64DFD3C8}"/>
                </c:ext>
              </c:extLst>
            </c:dLbl>
            <c:dLbl>
              <c:idx val="3"/>
              <c:layout>
                <c:manualLayout>
                  <c:x val="-1.6975430154564014E-2"/>
                  <c:y val="5.0508587896100784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3B-40E1-B9F3-632D64DFD3C8}"/>
                </c:ext>
              </c:extLst>
            </c:dLbl>
            <c:numFmt formatCode="0.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ÇALIŞAN MEZUNLAR</c:v>
                </c:pt>
                <c:pt idx="1">
                  <c:v>ÇALIŞAN VE EĞİT. DEVAM EDENLER</c:v>
                </c:pt>
                <c:pt idx="2">
                  <c:v>EĞİTİME DEVAM EDENLER</c:v>
                </c:pt>
                <c:pt idx="3">
                  <c:v>DİĞER (Askerlik, Evlilik, İş arama vs.)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316</c:v>
                </c:pt>
                <c:pt idx="1">
                  <c:v>88</c:v>
                </c:pt>
                <c:pt idx="2">
                  <c:v>138</c:v>
                </c:pt>
                <c:pt idx="3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3B-40E1-B9F3-632D64DFD3C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01C-4E0F-BC28-38882546B39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01C-4E0F-BC28-38882546B39E}"/>
              </c:ext>
            </c:extLst>
          </c:dPt>
          <c:dPt>
            <c:idx val="2"/>
            <c:bubble3D val="0"/>
            <c:explosion val="9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01C-4E0F-BC28-38882546B39E}"/>
              </c:ext>
            </c:extLst>
          </c:dPt>
          <c:dLbls>
            <c:dLbl>
              <c:idx val="0"/>
              <c:layout>
                <c:manualLayout>
                  <c:x val="-1.5534738999182344E-2"/>
                  <c:y val="1.4960707223848577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1C-4E0F-BC28-38882546B39E}"/>
                </c:ext>
              </c:extLst>
            </c:dLbl>
            <c:dLbl>
              <c:idx val="1"/>
              <c:layout>
                <c:manualLayout>
                  <c:x val="1.5588691111000788E-2"/>
                  <c:y val="-9.5612092524544126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1C-4E0F-BC28-38882546B39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ÖZEL SEKTÖRDE ÇALIŞANLAR</c:v>
                </c:pt>
                <c:pt idx="1">
                  <c:v>KAMU SEKTÖRÜNDE ÇALIŞANLAR</c:v>
                </c:pt>
                <c:pt idx="2">
                  <c:v>KENDİ İŞİNİ AÇANLAR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253</c:v>
                </c:pt>
                <c:pt idx="1">
                  <c:v>138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1C-4E0F-BC28-38882546B39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792631289951923"/>
          <c:y val="3.1277185986685635E-2"/>
          <c:w val="0.29295805313026924"/>
          <c:h val="0.90948308711793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sng" strike="noStrike" kern="1200" baseline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tx1"/>
    </a:solidFill>
    <a:ln w="9525" cap="flat" cmpd="sng" algn="ctr">
      <a:noFill/>
      <a:prstDash val="solid"/>
    </a:ln>
    <a:effectLst/>
  </c:spPr>
  <c:txPr>
    <a:bodyPr/>
    <a:lstStyle/>
    <a:p>
      <a:pPr>
        <a:defRPr sz="1800" b="1" u="sng">
          <a:solidFill>
            <a:schemeClr val="bg2">
              <a:lumMod val="75000"/>
            </a:schemeClr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05-4B8A-815E-D9A7DC64B8D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05-4B8A-815E-D9A7DC64B8DD}"/>
              </c:ext>
            </c:extLst>
          </c:dPt>
          <c:dLbls>
            <c:dLbl>
              <c:idx val="0"/>
              <c:layout>
                <c:manualLayout>
                  <c:x val="-7.6238760225928954E-4"/>
                  <c:y val="-3.258925129916209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05-4B8A-815E-D9A7DC64B8DD}"/>
                </c:ext>
              </c:extLst>
            </c:dLbl>
            <c:dLbl>
              <c:idx val="1"/>
              <c:layout>
                <c:manualLayout>
                  <c:x val="1.8258543065688179E-2"/>
                  <c:y val="-8.2270931603708828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05-4B8A-815E-D9A7DC64B8D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ALANINDA ÇALIŞANLAR</c:v>
                </c:pt>
                <c:pt idx="1">
                  <c:v>ALAN DIŞI ÇALIŞANLAR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270</c:v>
                </c:pt>
                <c:pt idx="1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05-4B8A-815E-D9A7DC64B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762368461820519"/>
          <c:y val="0.26755524280346232"/>
          <c:w val="0.34326068141158339"/>
          <c:h val="0.303110367885631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3200" b="1">
          <a:solidFill>
            <a:schemeClr val="bg2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2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BD34C-9EB5-43F1-A2EC-5E90E640FBF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50A07-EE45-48DA-936F-AC263DDA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1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9439-8E62-483B-86C6-B639D66C65B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61D10-733A-47D3-944E-1FBD8C2F2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2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50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04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730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04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421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25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7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4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67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0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68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2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2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9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72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3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0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58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03-A394-4920-AC50-E4264626343B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14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022245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tr-TR" sz="2000" b="1" kern="0" dirty="0">
                <a:ln w="1905"/>
                <a:solidFill>
                  <a:srgbClr val="EC333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KIRGIZİSTAN-TÜRKİYE MANAS ÜNİVERSİTESİ </a:t>
            </a:r>
          </a:p>
          <a:p>
            <a:pPr lvl="0" algn="ctr">
              <a:defRPr/>
            </a:pPr>
            <a:r>
              <a:rPr lang="tr-TR" sz="2000" b="1" kern="0" dirty="0">
                <a:ln w="1905"/>
                <a:solidFill>
                  <a:srgbClr val="EC333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ÖİDB ÖĞRENCİ VE MEZUN KOORDİNASYON ŞUBE MÜDÜRLÜĞÜ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240280"/>
            <a:ext cx="5904656" cy="2862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tr-TR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KTMÜ</a:t>
            </a:r>
          </a:p>
          <a:p>
            <a:pPr lvl="0" algn="ctr">
              <a:defRPr/>
            </a:pPr>
            <a:r>
              <a:rPr lang="tr-TR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8-20</a:t>
            </a:r>
            <a:r>
              <a:rPr lang="en-US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9 EĞİTİM ÖĞRETİM YILI MEZUNLARININ ANALİZİ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617" y="133948"/>
            <a:ext cx="14287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2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3062" y="1148343"/>
            <a:ext cx="8237876" cy="4561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 çalısma, Üniversitemiz Rektör Yardımcısı Prof. Dr.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Anvarbek Mokeyev’in baskanlıgında ÖIDB Ögrenci ve Mezun Koordinasyon Subesi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tarafından hazırlanmıstır.</a:t>
            </a:r>
          </a:p>
          <a:p>
            <a:pPr algn="just"/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Sonuçlar ÖIDB Ögrenci ve Mezun Koordinasyon Subesi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tarafından hazırlanan (“Google Forms”) online anketine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mezunlarımızın verdigi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cevaplara göre düzenlenmistir.	</a:t>
            </a:r>
          </a:p>
          <a:p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Çalışmanın İçeriği: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Mezunlar hakkında genel bilgi;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Mezunların cinsiyetlere göre dagılımı;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Mezunların ülkelere göre dağılımı;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Mezunların istihdam durumuna göre analizi;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Çalışan mezunların sektöre göre dağılımı;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Çalışan mezunların alanına göre dağılımı;</a:t>
            </a:r>
          </a:p>
        </p:txBody>
      </p:sp>
    </p:spTree>
    <p:extLst>
      <p:ext uri="{BB962C8B-B14F-4D97-AF65-F5344CB8AC3E}">
        <p14:creationId xmlns:p14="http://schemas.microsoft.com/office/powerpoint/2010/main" val="397594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523905"/>
              </p:ext>
            </p:extLst>
          </p:nvPr>
        </p:nvGraphicFramePr>
        <p:xfrm>
          <a:off x="107504" y="1859370"/>
          <a:ext cx="8064896" cy="483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323528" y="938337"/>
            <a:ext cx="7128792" cy="1143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Toplam Mezun Sayısı : 738 (668 Lisans+70 Lisansüstü)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Ulaşılan Mezun Sayısı: 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708</a:t>
            </a:r>
            <a:endParaRPr lang="tr-TR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7"/>
          <p:cNvSpPr/>
          <p:nvPr/>
        </p:nvSpPr>
        <p:spPr>
          <a:xfrm>
            <a:off x="2555776" y="47667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GENEL BİLGİ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434928"/>
              </p:ext>
            </p:extLst>
          </p:nvPr>
        </p:nvGraphicFramePr>
        <p:xfrm>
          <a:off x="1043608" y="2018645"/>
          <a:ext cx="738889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539552" y="1556792"/>
            <a:ext cx="4869184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Kız Mezun Sayısı : </a:t>
            </a:r>
            <a:r>
              <a:rPr lang="en-US" sz="2400" b="1" dirty="0">
                <a:solidFill>
                  <a:srgbClr val="C00000"/>
                </a:solidFill>
              </a:rPr>
              <a:t>507</a:t>
            </a:r>
            <a:endParaRPr lang="tr-TR" sz="2400" b="1" dirty="0">
              <a:solidFill>
                <a:srgbClr val="C00000"/>
              </a:solidFill>
            </a:endParaRPr>
          </a:p>
          <a:p>
            <a:r>
              <a:rPr lang="tr-T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Erkek Mezun Sayısı: 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201</a:t>
            </a:r>
          </a:p>
        </p:txBody>
      </p:sp>
      <p:sp>
        <p:nvSpPr>
          <p:cNvPr id="5" name="Прямоугольник 7"/>
          <p:cNvSpPr/>
          <p:nvPr/>
        </p:nvSpPr>
        <p:spPr>
          <a:xfrm>
            <a:off x="899592" y="62068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2018-2019 EĞİTİM-ÖĞRETİM YILI MEZUNLARININ CİNSİYETLERE GÖRE DAĞILIMI</a:t>
            </a:r>
          </a:p>
        </p:txBody>
      </p:sp>
    </p:spTree>
    <p:extLst>
      <p:ext uri="{BB962C8B-B14F-4D97-AF65-F5344CB8AC3E}">
        <p14:creationId xmlns:p14="http://schemas.microsoft.com/office/powerpoint/2010/main" val="197026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Köşeleri Yuvarlanmış Dikdörtgen Belirtme Çizgisi"/>
          <p:cNvSpPr/>
          <p:nvPr/>
        </p:nvSpPr>
        <p:spPr>
          <a:xfrm>
            <a:off x="7236296" y="2708920"/>
            <a:ext cx="1828945" cy="2448272"/>
          </a:xfrm>
          <a:prstGeom prst="wedgeRoundRectCallout">
            <a:avLst>
              <a:gd name="adj1" fmla="val -52231"/>
              <a:gd name="adj2" fmla="val -6988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FF3B7C"/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lIns="88696" tIns="44354" rIns="88696" bIns="44354" rtlCol="0" anchor="ctr"/>
          <a:lstStyle/>
          <a:p>
            <a:pPr algn="ctr" defTabSz="886951">
              <a:defRPr/>
            </a:pP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ky-KG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ky-KG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yılı mezunlarımız</a:t>
            </a:r>
            <a:endParaRPr lang="ru-RU" sz="21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86951">
              <a:defRPr/>
            </a:pPr>
            <a:r>
              <a:rPr lang="ky-KG" sz="21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tr-TR" sz="21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farklı ülkede</a:t>
            </a:r>
          </a:p>
          <a:p>
            <a:pPr algn="ctr" defTabSz="886951">
              <a:defRPr/>
            </a:pP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mevcuttur.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251937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1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2018-2019 EĞİTİM-ÖĞRETİM YILI MEZUNLARININ ÜLKELERE GÖRE DAĞILIMI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CD251A-E1DD-4281-9293-818F8FF25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952162"/>
              </p:ext>
            </p:extLst>
          </p:nvPr>
        </p:nvGraphicFramePr>
        <p:xfrm>
          <a:off x="395536" y="1124744"/>
          <a:ext cx="6696745" cy="529927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59257">
                  <a:extLst>
                    <a:ext uri="{9D8B030D-6E8A-4147-A177-3AD203B41FA5}">
                      <a16:colId xmlns:a16="http://schemas.microsoft.com/office/drawing/2014/main" val="2727592556"/>
                    </a:ext>
                  </a:extLst>
                </a:gridCol>
                <a:gridCol w="1616650">
                  <a:extLst>
                    <a:ext uri="{9D8B030D-6E8A-4147-A177-3AD203B41FA5}">
                      <a16:colId xmlns:a16="http://schemas.microsoft.com/office/drawing/2014/main" val="3503247589"/>
                    </a:ext>
                  </a:extLst>
                </a:gridCol>
                <a:gridCol w="1549288">
                  <a:extLst>
                    <a:ext uri="{9D8B030D-6E8A-4147-A177-3AD203B41FA5}">
                      <a16:colId xmlns:a16="http://schemas.microsoft.com/office/drawing/2014/main" val="2871152672"/>
                    </a:ext>
                  </a:extLst>
                </a:gridCol>
                <a:gridCol w="1330367">
                  <a:extLst>
                    <a:ext uri="{9D8B030D-6E8A-4147-A177-3AD203B41FA5}">
                      <a16:colId xmlns:a16="http://schemas.microsoft.com/office/drawing/2014/main" val="673395290"/>
                    </a:ext>
                  </a:extLst>
                </a:gridCol>
                <a:gridCol w="1841183">
                  <a:extLst>
                    <a:ext uri="{9D8B030D-6E8A-4147-A177-3AD203B41FA5}">
                      <a16:colId xmlns:a16="http://schemas.microsoft.com/office/drawing/2014/main" val="2010202931"/>
                    </a:ext>
                  </a:extLst>
                </a:gridCol>
              </a:tblGrid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№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ӨЛКӨЛӨР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ÜLKELER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САНЫ/</a:t>
                      </a:r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SAYI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ПАЙЫЗЫ/</a:t>
                      </a:r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ORANI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5643415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КЫРГЫЗСТАН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KIRGIZİSTAN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582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7976317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ТҮРКИЯ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TÜRKİYE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6217928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3682513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ГЕРМАНИЯ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ALMANYA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7868071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БАЭ (ДУБАЙ)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BAE (DUBAY)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1921495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КАЗАКСТАН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KAZAKİSTAN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152784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КЫТАЙ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ÇİN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3209092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ӨЗБЕКСТАН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ÖZBEKİSTAN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5323075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ВЕНГРИЯ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MACARİSTAN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9782744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ТАЖИКСТАН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TACİKİSTAN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2501589"/>
                  </a:ext>
                </a:extLst>
              </a:tr>
              <a:tr h="2817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БАХРЕЙН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BAHREYN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6469701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ТҮШТҮК КОРЕЯ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GÜNEY KORE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3124605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KATAP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7033050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l" fontAlgn="b"/>
                      <a:r>
                        <a:rPr lang="ky-KG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КИПР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KIBRIS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8327839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l" fontAlgn="b"/>
                      <a:r>
                        <a:rPr lang="ky-KG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АЗЕРБАЙЖАН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AZERBAYCAN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1750122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l" fontAlgn="b"/>
                      <a:r>
                        <a:rPr lang="ky-KG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ЭСТОНИЯ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ESTONYA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06239244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ky-KG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ЖАЛПЫ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708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2734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32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323528" y="116632"/>
            <a:ext cx="8572560" cy="93610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KTMÜ 201</a:t>
            </a:r>
            <a:r>
              <a:rPr lang="ky-KG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8</a:t>
            </a:r>
            <a:r>
              <a:rPr lang="tr-TR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-201</a:t>
            </a:r>
            <a:r>
              <a:rPr lang="ky-KG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9</a:t>
            </a:r>
            <a:r>
              <a:rPr lang="tr-TR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 EĞİTİM-ÖĞRETİM YILI MEZUNLARIMIZIN MESLEKİ DAĞILIM ORANLARI</a:t>
            </a:r>
          </a:p>
        </p:txBody>
      </p:sp>
      <p:sp>
        <p:nvSpPr>
          <p:cNvPr id="6" name="6 Metin kutusu"/>
          <p:cNvSpPr txBox="1"/>
          <p:nvPr/>
        </p:nvSpPr>
        <p:spPr>
          <a:xfrm>
            <a:off x="177200" y="779547"/>
            <a:ext cx="256948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dirty="0"/>
              <a:t>Toplam mezun sayısı: </a:t>
            </a:r>
            <a:r>
              <a:rPr lang="en-US" sz="1600" dirty="0"/>
              <a:t>738 </a:t>
            </a:r>
            <a:r>
              <a:rPr lang="tr-TR" sz="1600" dirty="0"/>
              <a:t>Ulaşılan mezun sayısı: </a:t>
            </a:r>
            <a:r>
              <a:rPr lang="en-US" sz="1600" dirty="0"/>
              <a:t>708</a:t>
            </a:r>
            <a:endParaRPr lang="tr-TR" sz="1600" dirty="0"/>
          </a:p>
          <a:p>
            <a:r>
              <a:rPr lang="tr-TR" sz="1600" dirty="0"/>
              <a:t>Oranı: % </a:t>
            </a:r>
            <a:r>
              <a:rPr lang="en-US" sz="1600" dirty="0"/>
              <a:t>95,9</a:t>
            </a:r>
            <a:endParaRPr lang="tr-TR" sz="1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865864"/>
              </p:ext>
            </p:extLst>
          </p:nvPr>
        </p:nvGraphicFramePr>
        <p:xfrm>
          <a:off x="395536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68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ÇALIŞAN MEZUNLARIMIZIN SEKTÖREL DAĞILIM ORANLARI</a:t>
            </a: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705984555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820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ÇALIŞAN MEZUNLARIMIZIN ALANA GÖRE DAĞILIM ORANLARI</a:t>
            </a: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2481882709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8437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6368</TotalTime>
  <Words>271</Words>
  <Application>Microsoft Office PowerPoint</Application>
  <PresentationFormat>On-screen Show (4:3)</PresentationFormat>
  <Paragraphs>138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KTMÜ 2018-2019 EĞİTİM-ÖĞRETİM YILI MEZUNLARIMIZIN MESLEKİ DAĞILIM ORANLARI</vt:lpstr>
      <vt:lpstr>ÇALIŞAN MEZUNLARIMIZIN SEKTÖREL DAĞILIM ORANLARI</vt:lpstr>
      <vt:lpstr>ÇALIŞAN MEZUNLARIMIZIN ALANA GÖRE DAĞILIM ORANLARI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usr-ktmu</dc:creator>
  <cp:lastModifiedBy>user</cp:lastModifiedBy>
  <cp:revision>313</cp:revision>
  <cp:lastPrinted>2020-08-20T06:22:45Z</cp:lastPrinted>
  <dcterms:created xsi:type="dcterms:W3CDTF">2013-06-26T08:13:03Z</dcterms:created>
  <dcterms:modified xsi:type="dcterms:W3CDTF">2020-08-20T06:22:48Z</dcterms:modified>
</cp:coreProperties>
</file>